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6"/>
  </p:notesMasterIdLst>
  <p:handoutMasterIdLst>
    <p:handoutMasterId r:id="rId27"/>
  </p:handoutMasterIdLst>
  <p:sldIdLst>
    <p:sldId id="274" r:id="rId2"/>
    <p:sldId id="276" r:id="rId3"/>
    <p:sldId id="492" r:id="rId4"/>
    <p:sldId id="581" r:id="rId5"/>
    <p:sldId id="582" r:id="rId6"/>
    <p:sldId id="553" r:id="rId7"/>
    <p:sldId id="554" r:id="rId8"/>
    <p:sldId id="580" r:id="rId9"/>
    <p:sldId id="546" r:id="rId10"/>
    <p:sldId id="572" r:id="rId11"/>
    <p:sldId id="548" r:id="rId12"/>
    <p:sldId id="563" r:id="rId13"/>
    <p:sldId id="549" r:id="rId14"/>
    <p:sldId id="550" r:id="rId15"/>
    <p:sldId id="564" r:id="rId16"/>
    <p:sldId id="576" r:id="rId17"/>
    <p:sldId id="577" r:id="rId18"/>
    <p:sldId id="578" r:id="rId19"/>
    <p:sldId id="579" r:id="rId20"/>
    <p:sldId id="556" r:id="rId21"/>
    <p:sldId id="558" r:id="rId22"/>
    <p:sldId id="565" r:id="rId23"/>
    <p:sldId id="568" r:id="rId24"/>
    <p:sldId id="56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92"/>
          </p14:sldIdLst>
        </p14:section>
        <p14:section name="Partners" id="{EE245814-E715-48FB-9FE2-931751F41FFB}">
          <p14:sldIdLst>
            <p14:sldId id="581"/>
            <p14:sldId id="582"/>
          </p14:sldIdLst>
        </p14:section>
        <p14:section name="Introduction" id="{EDF3B302-6465-4AB1-A993-0C0284C32F67}">
          <p14:sldIdLst>
            <p14:sldId id="553"/>
            <p14:sldId id="554"/>
            <p14:sldId id="580"/>
          </p14:sldIdLst>
        </p14:section>
        <p14:section name="Trainers and Team" id="{9F7907E7-0414-4C1E-A74E-B36E314E1990}">
          <p14:sldIdLst>
            <p14:sldId id="546"/>
            <p14:sldId id="572"/>
            <p14:sldId id="548"/>
            <p14:sldId id="563"/>
          </p14:sldIdLst>
        </p14:section>
        <p14:section name="Course Objectives" id="{1C8BF495-747C-4DEF-B68B-3E5844D75788}">
          <p14:sldIdLst>
            <p14:sldId id="549"/>
            <p14:sldId id="550"/>
            <p14:sldId id="564"/>
            <p14:sldId id="576"/>
            <p14:sldId id="577"/>
            <p14:sldId id="578"/>
            <p14:sldId id="579"/>
          </p14:sldIdLst>
        </p14:section>
        <p14:section name="Course Organization" id="{B6E7FD6B-8761-4564-B300-22B43696AF79}">
          <p14:sldIdLst>
            <p14:sldId id="556"/>
            <p14:sldId id="558"/>
          </p14:sldIdLst>
        </p14:section>
        <p14:section name="Conclusion" id="{10E03AB1-9AA8-4E86-9A64-D741901E50A2}">
          <p14:sldIdLst>
            <p14:sldId id="565"/>
            <p14:sldId id="568"/>
            <p14:sldId id="5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5DD"/>
    <a:srgbClr val="E0E3E9"/>
    <a:srgbClr val="234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2" autoAdjust="0"/>
    <p:restoredTop sz="94620" autoAdjust="0"/>
  </p:normalViewPr>
  <p:slideViewPr>
    <p:cSldViewPr snapToGrid="0" showGuides="1">
      <p:cViewPr varScale="1">
        <p:scale>
          <a:sx n="74" d="100"/>
          <a:sy n="74" d="100"/>
        </p:scale>
        <p:origin x="504" y="66"/>
      </p:cViewPr>
      <p:guideLst>
        <p:guide orient="horz" pos="2228"/>
        <p:guide pos="3863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15.1.2019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154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40028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4630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402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1/15/2019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9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1/15/2019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1/15/2019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1/15/2019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1/15/2019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1/15/2019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javascript-fundamental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hyperlink" Target="https://www.softwaregroup.com/" TargetMode="External"/><Relationship Id="rId18" Type="http://schemas.openxmlformats.org/officeDocument/2006/relationships/image" Target="../media/image50.png"/><Relationship Id="rId26" Type="http://schemas.openxmlformats.org/officeDocument/2006/relationships/image" Target="../media/image52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www.postbank.bg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7.png"/><Relationship Id="rId17" Type="http://schemas.openxmlformats.org/officeDocument/2006/relationships/hyperlink" Target="http://www.xs-software.com/" TargetMode="External"/><Relationship Id="rId25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9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hyperlink" Target="https://netpeak.bg/" TargetMode="External"/><Relationship Id="rId24" Type="http://schemas.openxmlformats.org/officeDocument/2006/relationships/image" Target="../media/image38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://www.telenor.bg/" TargetMode="External"/><Relationship Id="rId23" Type="http://schemas.openxmlformats.org/officeDocument/2006/relationships/hyperlink" Target="https://www.superhosting.bg/" TargetMode="External"/><Relationship Id="rId10" Type="http://schemas.openxmlformats.org/officeDocument/2006/relationships/image" Target="../media/image47.png"/><Relationship Id="rId19" Type="http://schemas.openxmlformats.org/officeDocument/2006/relationships/hyperlink" Target="https://www.sbtech.com/" TargetMode="External"/><Relationship Id="rId4" Type="http://schemas.openxmlformats.org/officeDocument/2006/relationships/image" Target="../media/image44.png"/><Relationship Id="rId9" Type="http://schemas.openxmlformats.org/officeDocument/2006/relationships/hyperlink" Target="https://aeternity.com/" TargetMode="External"/><Relationship Id="rId14" Type="http://schemas.openxmlformats.org/officeDocument/2006/relationships/image" Target="../media/image48.png"/><Relationship Id="rId22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53.jpe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54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56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51868"/>
            <a:ext cx="12192000" cy="88265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Course Overview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4857"/>
            <a:ext cx="12191999" cy="882654"/>
          </a:xfrm>
        </p:spPr>
        <p:txBody>
          <a:bodyPr>
            <a:normAutofit/>
          </a:bodyPr>
          <a:lstStyle/>
          <a:p>
            <a:r>
              <a:rPr lang="en-US" sz="5300" dirty="0"/>
              <a:t>JavaScript </a:t>
            </a:r>
            <a:r>
              <a:rPr lang="en-US" sz="5300" dirty="0" smtClean="0"/>
              <a:t>Fundamentals</a:t>
            </a:r>
            <a:endParaRPr lang="en-US" sz="53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643853" y="5813533"/>
            <a:ext cx="2951518" cy="413822"/>
          </a:xfrm>
        </p:spPr>
        <p:txBody>
          <a:bodyPr/>
          <a:lstStyle/>
          <a:p>
            <a:r>
              <a:rPr lang="en-US" sz="22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643853" y="6227355"/>
            <a:ext cx="2951518" cy="413822"/>
          </a:xfrm>
        </p:spPr>
        <p:txBody>
          <a:bodyPr/>
          <a:lstStyle/>
          <a:p>
            <a:r>
              <a:rPr lang="en-US" sz="2200" dirty="0">
                <a:hlinkClick r:id="rId3"/>
              </a:rPr>
              <a:t>http://softuni.bg</a:t>
            </a:r>
            <a:endParaRPr lang="en-US" sz="22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1147" y="4838039"/>
            <a:ext cx="2951518" cy="584318"/>
          </a:xfrm>
        </p:spPr>
        <p:txBody>
          <a:bodyPr/>
          <a:lstStyle/>
          <a:p>
            <a:r>
              <a:rPr lang="en-US" sz="3300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1147" y="5345497"/>
            <a:ext cx="2951518" cy="491279"/>
          </a:xfrm>
        </p:spPr>
        <p:txBody>
          <a:bodyPr/>
          <a:lstStyle/>
          <a:p>
            <a:r>
              <a:rPr lang="en-US" sz="2700" dirty="0"/>
              <a:t>Technical Trainers</a:t>
            </a:r>
          </a:p>
        </p:txBody>
      </p:sp>
      <p:pic>
        <p:nvPicPr>
          <p:cNvPr id="8" name="Picture 2" descr="Резултат с изображение за javascript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47" y="2731899"/>
            <a:ext cx="2951518" cy="201622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172" y="1670399"/>
            <a:ext cx="6887428" cy="4726791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Full-Stack </a:t>
            </a:r>
            <a:r>
              <a:rPr lang="en-US" sz="3600" b="1" dirty="0"/>
              <a:t>Developer</a:t>
            </a:r>
            <a:r>
              <a:rPr lang="en-US" sz="3600" dirty="0"/>
              <a:t> in SoftUni</a:t>
            </a:r>
          </a:p>
          <a:p>
            <a:r>
              <a:rPr lang="en-US" sz="3600" b="1" dirty="0" smtClean="0"/>
              <a:t>Technical </a:t>
            </a:r>
            <a:r>
              <a:rPr lang="en-US" sz="3600" b="1" dirty="0"/>
              <a:t>Trainer</a:t>
            </a:r>
            <a:r>
              <a:rPr lang="en-US" sz="3600" dirty="0"/>
              <a:t> in SoftUni</a:t>
            </a:r>
          </a:p>
          <a:p>
            <a:r>
              <a:rPr lang="en-US" sz="3600" dirty="0" smtClean="0"/>
              <a:t>Experience </a:t>
            </a:r>
            <a:r>
              <a:rPr lang="en-US" sz="3600" dirty="0"/>
              <a:t>in </a:t>
            </a:r>
            <a:r>
              <a:rPr lang="en-US" sz="3600" b="1" dirty="0"/>
              <a:t>JS</a:t>
            </a:r>
            <a:r>
              <a:rPr lang="en-US" sz="3600" dirty="0"/>
              <a:t>, </a:t>
            </a:r>
            <a:r>
              <a:rPr lang="en-US" sz="3600" b="1" dirty="0"/>
              <a:t>C#</a:t>
            </a:r>
            <a:r>
              <a:rPr lang="en-US" sz="3600" dirty="0"/>
              <a:t>, </a:t>
            </a:r>
            <a:r>
              <a:rPr lang="en-US" sz="3600" b="1" dirty="0"/>
              <a:t>Node.js</a:t>
            </a:r>
            <a:r>
              <a:rPr lang="en-US" sz="3600" dirty="0"/>
              <a:t>, </a:t>
            </a:r>
            <a:r>
              <a:rPr lang="en-US" sz="3600" dirty="0" smtClean="0"/>
              <a:t>	    </a:t>
            </a:r>
            <a:r>
              <a:rPr lang="en-US" sz="3600" b="1" dirty="0" smtClean="0"/>
              <a:t>React</a:t>
            </a:r>
            <a:r>
              <a:rPr lang="en-US" sz="3600" dirty="0"/>
              <a:t>, </a:t>
            </a:r>
            <a:r>
              <a:rPr lang="en-US" sz="3600" b="1" dirty="0"/>
              <a:t>ASP.NET MVC</a:t>
            </a:r>
          </a:p>
          <a:p>
            <a:r>
              <a:rPr lang="en-US" sz="3600" dirty="0" smtClean="0"/>
              <a:t>TelerikAcademy </a:t>
            </a:r>
            <a:r>
              <a:rPr lang="en-US" sz="3600" dirty="0"/>
              <a:t>Graduate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Ivaylo Papazov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613" y="1893600"/>
            <a:ext cx="2784414" cy="3585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3295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07975" y="1737482"/>
            <a:ext cx="7240912" cy="520106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/>
              <a:t>Experience in </a:t>
            </a:r>
            <a:r>
              <a:rPr lang="en-US" sz="3600" b="1" dirty="0">
                <a:solidFill>
                  <a:schemeClr val="tx2"/>
                </a:solidFill>
              </a:rPr>
              <a:t>JS</a:t>
            </a:r>
            <a:r>
              <a:rPr lang="en-US" sz="3600" dirty="0">
                <a:solidFill>
                  <a:schemeClr val="tx2"/>
                </a:solidFill>
              </a:rPr>
              <a:t>, </a:t>
            </a:r>
            <a:r>
              <a:rPr lang="en-US" sz="3600" b="1" dirty="0" smtClean="0">
                <a:solidFill>
                  <a:schemeClr val="tx2"/>
                </a:solidFill>
              </a:rPr>
              <a:t>HTML5</a:t>
            </a:r>
            <a:r>
              <a:rPr lang="en-US" sz="3600" dirty="0">
                <a:solidFill>
                  <a:schemeClr val="tx2"/>
                </a:solidFill>
              </a:rPr>
              <a:t>, </a:t>
            </a:r>
            <a:r>
              <a:rPr lang="en-US" sz="3600" b="1" dirty="0">
                <a:solidFill>
                  <a:schemeClr val="tx2"/>
                </a:solidFill>
              </a:rPr>
              <a:t>CSS3</a:t>
            </a:r>
            <a:r>
              <a:rPr lang="en-US" sz="3600" dirty="0">
                <a:solidFill>
                  <a:schemeClr val="tx2"/>
                </a:solidFill>
              </a:rPr>
              <a:t>, </a:t>
            </a:r>
            <a:r>
              <a:rPr lang="en-US" sz="3600" dirty="0" smtClean="0">
                <a:solidFill>
                  <a:schemeClr val="tx2"/>
                </a:solidFill>
              </a:rPr>
              <a:t>     </a:t>
            </a:r>
            <a:r>
              <a:rPr lang="en-US" sz="3600" b="1" dirty="0" smtClean="0">
                <a:solidFill>
                  <a:schemeClr val="tx2"/>
                </a:solidFill>
              </a:rPr>
              <a:t>Bootstrap</a:t>
            </a:r>
            <a:r>
              <a:rPr lang="en-US" sz="3600" dirty="0">
                <a:solidFill>
                  <a:schemeClr val="tx2"/>
                </a:solidFill>
              </a:rPr>
              <a:t>, </a:t>
            </a:r>
            <a:r>
              <a:rPr lang="en-US" sz="3600" b="1" dirty="0">
                <a:solidFill>
                  <a:schemeClr val="tx2"/>
                </a:solidFill>
              </a:rPr>
              <a:t>C#</a:t>
            </a:r>
            <a:r>
              <a:rPr lang="en-US" sz="3600" dirty="0">
                <a:solidFill>
                  <a:schemeClr val="tx2"/>
                </a:solidFill>
              </a:rPr>
              <a:t>,</a:t>
            </a:r>
            <a:r>
              <a:rPr lang="en-US" sz="3600" b="1" dirty="0">
                <a:solidFill>
                  <a:schemeClr val="tx2"/>
                </a:solidFill>
              </a:rPr>
              <a:t> CMS </a:t>
            </a:r>
            <a:r>
              <a:rPr lang="en-US" sz="3600" b="1" dirty="0" smtClean="0">
                <a:solidFill>
                  <a:schemeClr val="tx2"/>
                </a:solidFill>
              </a:rPr>
              <a:t>Systems</a:t>
            </a:r>
            <a:endParaRPr lang="en-US" sz="3600" b="1" noProof="1" smtClean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3600" b="1" noProof="1" smtClean="0"/>
              <a:t>Technical</a:t>
            </a:r>
            <a:r>
              <a:rPr lang="en-US" sz="3600" noProof="1" smtClean="0"/>
              <a:t> </a:t>
            </a:r>
            <a:r>
              <a:rPr lang="en-US" sz="3600" b="1" noProof="1" smtClean="0"/>
              <a:t>Trainer</a:t>
            </a:r>
            <a:r>
              <a:rPr lang="en-US" sz="3600" noProof="1" smtClean="0"/>
              <a:t> in SoftUni</a:t>
            </a:r>
          </a:p>
          <a:p>
            <a:pPr>
              <a:lnSpc>
                <a:spcPct val="120000"/>
              </a:lnSpc>
            </a:pPr>
            <a:r>
              <a:rPr lang="en-US" sz="3600" noProof="1" smtClean="0"/>
              <a:t>Web Development </a:t>
            </a:r>
            <a:r>
              <a:rPr lang="en-US" sz="3600" b="1" noProof="1" smtClean="0"/>
              <a:t>Freelancer</a:t>
            </a:r>
          </a:p>
          <a:p>
            <a:pPr>
              <a:lnSpc>
                <a:spcPct val="120000"/>
              </a:lnSpc>
            </a:pPr>
            <a:r>
              <a:rPr lang="en-US" sz="3600" b="1" noProof="1" smtClean="0"/>
              <a:t>Volunteer</a:t>
            </a:r>
            <a:r>
              <a:rPr lang="en-US" sz="3600" noProof="1" smtClean="0"/>
              <a:t> and </a:t>
            </a:r>
            <a:r>
              <a:rPr lang="en-US" sz="3600" b="1" noProof="1" smtClean="0"/>
              <a:t>Student</a:t>
            </a:r>
          </a:p>
          <a:p>
            <a:pPr>
              <a:lnSpc>
                <a:spcPct val="120000"/>
              </a:lnSpc>
            </a:pPr>
            <a:endParaRPr lang="en-US" sz="3600" noProof="1" smtClean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noProof="1" smtClean="0"/>
              <a:t>Antonia Atanasova</a:t>
            </a:r>
            <a:endParaRPr lang="en-US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AutoShape 2" descr="pavelkolev avata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" name="AutoShape 4" descr="ÐÑÐ¾ÑÐ¸Ð»Ð½Ð° ÑÐ½Ð¸Ð¼ÐºÐ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5" y="2278741"/>
            <a:ext cx="3175118" cy="31751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4037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noProof="1" smtClean="0"/>
              <a:t>The team working on the materials:</a:t>
            </a:r>
          </a:p>
          <a:p>
            <a:pPr lvl="1">
              <a:lnSpc>
                <a:spcPct val="120000"/>
              </a:lnSpc>
            </a:pPr>
            <a:r>
              <a:rPr lang="en-US" noProof="1" smtClean="0"/>
              <a:t>Bilqna Borislavova</a:t>
            </a:r>
          </a:p>
          <a:p>
            <a:pPr lvl="1">
              <a:lnSpc>
                <a:spcPct val="120000"/>
              </a:lnSpc>
            </a:pPr>
            <a:r>
              <a:rPr lang="en-US" noProof="1" smtClean="0"/>
              <a:t>Hristomir Asenov</a:t>
            </a:r>
          </a:p>
          <a:p>
            <a:pPr lvl="1">
              <a:lnSpc>
                <a:spcPct val="120000"/>
              </a:lnSpc>
            </a:pPr>
            <a:r>
              <a:rPr lang="en-US" noProof="1" smtClean="0"/>
              <a:t>Karina Cholakova</a:t>
            </a:r>
          </a:p>
          <a:p>
            <a:pPr lvl="1">
              <a:lnSpc>
                <a:spcPct val="120000"/>
              </a:lnSpc>
            </a:pPr>
            <a:r>
              <a:rPr lang="en-US" noProof="1" smtClean="0"/>
              <a:t>Kiril Kirilov</a:t>
            </a:r>
          </a:p>
          <a:p>
            <a:pPr lvl="1">
              <a:lnSpc>
                <a:spcPct val="120000"/>
              </a:lnSpc>
            </a:pPr>
            <a:r>
              <a:rPr lang="en-US" noProof="1" smtClean="0"/>
              <a:t>Maya Bratanova</a:t>
            </a:r>
          </a:p>
          <a:p>
            <a:pPr lvl="1">
              <a:lnSpc>
                <a:spcPct val="120000"/>
              </a:lnSpc>
            </a:pPr>
            <a:r>
              <a:rPr lang="en-US" noProof="1" smtClean="0"/>
              <a:t>Mladen Raykov</a:t>
            </a:r>
          </a:p>
          <a:p>
            <a:pPr lvl="1">
              <a:lnSpc>
                <a:spcPct val="120000"/>
              </a:lnSpc>
            </a:pPr>
            <a:r>
              <a:rPr lang="en-US" noProof="1" smtClean="0"/>
              <a:t>Tanq Staneva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Behind the Scenes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AutoShape 2" descr="pavelkolev avata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" name="AutoShape 4" descr="ÐÑÐ¾ÑÐ¸Ð»Ð½Ð° ÑÐ½Ð¸Ð¼ÐºÐ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3074" name="Picture 2" descr="Ð ÐµÐ·ÑÐ»ÑÐ°Ñ Ñ Ð¸Ð·Ð¾Ð±ÑÐ°Ð¶ÐµÐ½Ð¸Ðµ Ð·Ð° team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193" y="2217635"/>
            <a:ext cx="4640365" cy="464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98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Course Details and Schedule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1789" y="6397626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 descr="Ð ÐµÐ·ÑÐ»ÑÐ°Ñ Ñ Ð¸Ð·Ð¾Ð±ÑÐ°Ð¶ÐµÐ½Ð¸Ðµ Ð·Ð° tick png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087" y="1094307"/>
            <a:ext cx="3091826" cy="309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21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90405" y="1338397"/>
            <a:ext cx="11818096" cy="5213221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Learn how to manipulate the </a:t>
            </a:r>
            <a:r>
              <a:rPr lang="en-US" b="1" dirty="0" smtClean="0"/>
              <a:t>DOM</a:t>
            </a:r>
            <a:endParaRPr lang="en-US" dirty="0" smtClean="0">
              <a:latin typeface="+mj-lt"/>
            </a:endParaRPr>
          </a:p>
          <a:p>
            <a:pPr>
              <a:lnSpc>
                <a:spcPct val="114000"/>
              </a:lnSpc>
            </a:pPr>
            <a:r>
              <a:rPr lang="en-US" dirty="0" smtClean="0">
                <a:latin typeface="+mj-lt"/>
              </a:rPr>
              <a:t>Learn the basic syntax in </a:t>
            </a:r>
            <a:r>
              <a:rPr lang="en-US" b="1" dirty="0" smtClean="0">
                <a:latin typeface="+mj-lt"/>
              </a:rPr>
              <a:t>JavaScript</a:t>
            </a:r>
            <a:r>
              <a:rPr lang="en-US" dirty="0" smtClean="0">
                <a:latin typeface="+mj-lt"/>
              </a:rPr>
              <a:t> </a:t>
            </a:r>
          </a:p>
          <a:p>
            <a:pPr>
              <a:lnSpc>
                <a:spcPct val="114000"/>
              </a:lnSpc>
            </a:pPr>
            <a:r>
              <a:rPr lang="en-US" dirty="0" smtClean="0">
                <a:latin typeface="+mj-lt"/>
              </a:rPr>
              <a:t>Learn how to work with </a:t>
            </a:r>
            <a:r>
              <a:rPr lang="en-US" b="1" dirty="0" smtClean="0">
                <a:latin typeface="+mj-lt"/>
              </a:rPr>
              <a:t>data types </a:t>
            </a:r>
            <a:r>
              <a:rPr lang="en-US" dirty="0" smtClean="0">
                <a:latin typeface="+mj-lt"/>
              </a:rPr>
              <a:t>(string, number, object, 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etc.)</a:t>
            </a:r>
          </a:p>
          <a:p>
            <a:pPr>
              <a:lnSpc>
                <a:spcPct val="114000"/>
              </a:lnSpc>
            </a:pPr>
            <a:r>
              <a:rPr lang="en-US" dirty="0" smtClean="0">
                <a:latin typeface="+mj-lt"/>
              </a:rPr>
              <a:t>Learn how to store more </a:t>
            </a:r>
            <a:r>
              <a:rPr lang="en-US" b="1" dirty="0" smtClean="0">
                <a:latin typeface="+mj-lt"/>
              </a:rPr>
              <a:t>complicated data </a:t>
            </a:r>
            <a:r>
              <a:rPr lang="en-US" dirty="0" smtClean="0">
                <a:latin typeface="+mj-lt"/>
              </a:rPr>
              <a:t>(using maps)</a:t>
            </a:r>
          </a:p>
          <a:p>
            <a:pPr>
              <a:lnSpc>
                <a:spcPct val="114000"/>
              </a:lnSpc>
            </a:pPr>
            <a:r>
              <a:rPr lang="en-US" dirty="0"/>
              <a:t>Learn how to represent real </a:t>
            </a:r>
            <a:r>
              <a:rPr lang="en-US" b="1" dirty="0"/>
              <a:t>objects</a:t>
            </a:r>
            <a:r>
              <a:rPr lang="en-US" dirty="0"/>
              <a:t> in </a:t>
            </a:r>
            <a:r>
              <a:rPr lang="en-US" dirty="0" smtClean="0"/>
              <a:t>code</a:t>
            </a:r>
            <a:endParaRPr lang="en-US" dirty="0" smtClean="0">
              <a:latin typeface="+mj-lt"/>
            </a:endParaRPr>
          </a:p>
          <a:p>
            <a:pPr>
              <a:lnSpc>
                <a:spcPct val="114000"/>
              </a:lnSpc>
            </a:pPr>
            <a:endParaRPr lang="en-US" dirty="0" smtClean="0">
              <a:latin typeface="+mj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Targets of the course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AutoShape 2" descr="pavelkolev avata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" name="AutoShape 4" descr="ÐÑÐ¾ÑÐ¸Ð»Ð½Ð° ÑÐ½Ð¸Ð¼ÐºÐ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9609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07975" y="1228617"/>
            <a:ext cx="11700526" cy="5477424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buClr>
                <a:schemeClr val="tx1"/>
              </a:buClr>
              <a:buNone/>
            </a:pPr>
            <a:r>
              <a:rPr lang="en-US" sz="3200" dirty="0" smtClean="0">
                <a:latin typeface="+mj-lt"/>
              </a:rPr>
              <a:t>Structure: </a:t>
            </a:r>
            <a:r>
              <a:rPr lang="en-US" sz="3200" b="1" dirty="0">
                <a:latin typeface="+mj-lt"/>
              </a:rPr>
              <a:t>4</a:t>
            </a:r>
            <a:r>
              <a:rPr lang="en-US" sz="3200" b="1" dirty="0" smtClean="0">
                <a:latin typeface="+mj-lt"/>
              </a:rPr>
              <a:t> problems </a:t>
            </a:r>
            <a:r>
              <a:rPr lang="en-US" sz="3200" dirty="0" smtClean="0">
                <a:latin typeface="+mj-lt"/>
              </a:rPr>
              <a:t>for </a:t>
            </a:r>
            <a:r>
              <a:rPr lang="en-US" sz="3200" b="1" dirty="0" smtClean="0">
                <a:latin typeface="+mj-lt"/>
              </a:rPr>
              <a:t>6 hours</a:t>
            </a:r>
          </a:p>
          <a:p>
            <a:pPr>
              <a:lnSpc>
                <a:spcPct val="114000"/>
              </a:lnSpc>
              <a:buClr>
                <a:schemeClr val="tx1"/>
              </a:buClr>
            </a:pPr>
            <a:r>
              <a:rPr lang="en-US" sz="3200" dirty="0" smtClean="0">
                <a:latin typeface="+mj-lt"/>
              </a:rPr>
              <a:t>Each of the four problems </a:t>
            </a:r>
            <a:r>
              <a:rPr lang="en-US" sz="3200" b="1" dirty="0" smtClean="0">
                <a:latin typeface="+mj-lt"/>
              </a:rPr>
              <a:t>requires DOM knowledge </a:t>
            </a:r>
            <a:r>
              <a:rPr lang="en-US" sz="3200" dirty="0" smtClean="0">
                <a:latin typeface="+mj-lt"/>
              </a:rPr>
              <a:t>and</a:t>
            </a:r>
            <a:r>
              <a:rPr lang="en-US" sz="3200" dirty="0">
                <a:latin typeface="+mj-lt"/>
              </a:rPr>
              <a:t/>
            </a:r>
            <a:br>
              <a:rPr lang="en-US" sz="3200" dirty="0">
                <a:latin typeface="+mj-lt"/>
              </a:rPr>
            </a:br>
            <a:r>
              <a:rPr lang="en-US" sz="3200" dirty="0" smtClean="0">
                <a:latin typeface="+mj-lt"/>
              </a:rPr>
              <a:t>specifically:</a:t>
            </a:r>
          </a:p>
          <a:p>
            <a:pPr lvl="1">
              <a:lnSpc>
                <a:spcPct val="114000"/>
              </a:lnSpc>
              <a:buClr>
                <a:schemeClr val="tx1"/>
              </a:buClr>
            </a:pPr>
            <a:r>
              <a:rPr lang="en-US" sz="3000" b="1" dirty="0" smtClean="0">
                <a:latin typeface="+mj-lt"/>
              </a:rPr>
              <a:t>1 - Simple calculations </a:t>
            </a:r>
            <a:r>
              <a:rPr lang="en-US" sz="3000" dirty="0" smtClean="0">
                <a:latin typeface="+mj-lt"/>
              </a:rPr>
              <a:t>and/or </a:t>
            </a:r>
            <a:r>
              <a:rPr lang="en-US" sz="3000" b="1" dirty="0" smtClean="0">
                <a:latin typeface="+mj-lt"/>
              </a:rPr>
              <a:t>Loops</a:t>
            </a:r>
            <a:r>
              <a:rPr lang="en-US" sz="3000" dirty="0" smtClean="0">
                <a:latin typeface="+mj-lt"/>
              </a:rPr>
              <a:t>.</a:t>
            </a:r>
          </a:p>
          <a:p>
            <a:pPr lvl="1">
              <a:lnSpc>
                <a:spcPct val="114000"/>
              </a:lnSpc>
              <a:buClr>
                <a:schemeClr val="tx1"/>
              </a:buClr>
            </a:pPr>
            <a:r>
              <a:rPr lang="en-US" sz="3000" b="1" dirty="0" smtClean="0">
                <a:latin typeface="+mj-lt"/>
              </a:rPr>
              <a:t>2 </a:t>
            </a:r>
            <a:r>
              <a:rPr lang="en-US" sz="3000" b="1" dirty="0">
                <a:latin typeface="+mj-lt"/>
              </a:rPr>
              <a:t>-</a:t>
            </a:r>
            <a:r>
              <a:rPr lang="en-US" sz="3000" b="1" dirty="0" smtClean="0">
                <a:latin typeface="+mj-lt"/>
              </a:rPr>
              <a:t> Arrays/Matrices </a:t>
            </a:r>
            <a:r>
              <a:rPr lang="en-US" sz="3000" dirty="0" smtClean="0">
                <a:latin typeface="+mj-lt"/>
              </a:rPr>
              <a:t>- Add/Remove/Sort/Filter.</a:t>
            </a:r>
          </a:p>
          <a:p>
            <a:pPr lvl="1">
              <a:lnSpc>
                <a:spcPct val="114000"/>
              </a:lnSpc>
              <a:buClr>
                <a:schemeClr val="tx1"/>
              </a:buClr>
            </a:pPr>
            <a:r>
              <a:rPr lang="en-US" sz="3000" b="1" dirty="0" smtClean="0">
                <a:latin typeface="+mj-lt"/>
              </a:rPr>
              <a:t>3 - Strings and Regex </a:t>
            </a:r>
            <a:r>
              <a:rPr lang="en-US" sz="3000" dirty="0" smtClean="0">
                <a:latin typeface="+mj-lt"/>
              </a:rPr>
              <a:t>- Extract/Manipulate Info from text.</a:t>
            </a:r>
          </a:p>
          <a:p>
            <a:pPr lvl="1">
              <a:lnSpc>
                <a:spcPct val="114000"/>
              </a:lnSpc>
              <a:buClr>
                <a:schemeClr val="tx1"/>
              </a:buClr>
            </a:pPr>
            <a:r>
              <a:rPr lang="en-US" sz="3000" b="1" dirty="0" smtClean="0">
                <a:latin typeface="+mj-lt"/>
              </a:rPr>
              <a:t>4 - Objects </a:t>
            </a:r>
            <a:r>
              <a:rPr lang="en-US" sz="3000" dirty="0" smtClean="0">
                <a:latin typeface="+mj-lt"/>
              </a:rPr>
              <a:t>- Sorting, Adding/Removing from object.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AutoShape 2" descr="pavelkolev avata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" name="AutoShape 4" descr="ÐÑÐ¾ÑÐ¸Ð»Ð½Ð° ÑÐ½Ð¸Ð¼ÐºÐ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563" y="2636322"/>
            <a:ext cx="1722140" cy="176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2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Exam: First Problem </a:t>
            </a:r>
            <a:r>
              <a:rPr lang="en-US" dirty="0"/>
              <a:t>D</a:t>
            </a:r>
            <a:r>
              <a:rPr lang="en-US" dirty="0" smtClean="0"/>
              <a:t>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96" y="1458854"/>
            <a:ext cx="10058400" cy="4649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82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Exam: Second </a:t>
            </a:r>
            <a:r>
              <a:rPr lang="en-US" dirty="0"/>
              <a:t>Problem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44" y="1427939"/>
            <a:ext cx="10058400" cy="4844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945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Exam: Third </a:t>
            </a:r>
            <a:r>
              <a:rPr lang="en-US" dirty="0"/>
              <a:t>Problem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89" y="1682046"/>
            <a:ext cx="11001223" cy="4184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34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Exam: Fourth </a:t>
            </a:r>
            <a:r>
              <a:rPr lang="en-US" dirty="0"/>
              <a:t>Problem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17" y="1579419"/>
            <a:ext cx="10700072" cy="4194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724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dirty="0"/>
              <a:t>Table of </a:t>
            </a:r>
            <a:r>
              <a:rPr lang="en-US" sz="4300" dirty="0" smtClean="0"/>
              <a:t>Content</a:t>
            </a:r>
            <a:endParaRPr lang="bg-BG" sz="4300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81600" y="1371604"/>
            <a:ext cx="7997630" cy="4795935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sz="4600" dirty="0" smtClean="0"/>
              <a:t> Introduction</a:t>
            </a:r>
            <a:endParaRPr lang="bg-BG" sz="4600" dirty="0" smtClean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sz="4600" dirty="0" smtClean="0"/>
              <a:t> Training </a:t>
            </a:r>
            <a:r>
              <a:rPr lang="en-US" sz="4600" dirty="0"/>
              <a:t>&amp; </a:t>
            </a:r>
            <a:r>
              <a:rPr lang="en-US" sz="4600" dirty="0" smtClean="0"/>
              <a:t>Team</a:t>
            </a:r>
            <a:endParaRPr lang="bg-BG" sz="4600" dirty="0" smtClean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sz="4600" dirty="0" smtClean="0"/>
              <a:t> Course Objectives</a:t>
            </a:r>
            <a:endParaRPr lang="bg-BG" sz="4600" dirty="0" smtClean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sz="4600" dirty="0" smtClean="0"/>
              <a:t> Course </a:t>
            </a:r>
            <a:r>
              <a:rPr lang="en-US" sz="4600" dirty="0"/>
              <a:t>Organization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" y="4704825"/>
            <a:ext cx="12190414" cy="768084"/>
          </a:xfrm>
        </p:spPr>
        <p:txBody>
          <a:bodyPr/>
          <a:lstStyle/>
          <a:p>
            <a:r>
              <a:rPr lang="en-US" sz="6000" dirty="0" smtClean="0"/>
              <a:t>Course Organization</a:t>
            </a:r>
            <a:endParaRPr lang="bg-BG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615874" y="6407354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902" y="1212865"/>
            <a:ext cx="2866195" cy="286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78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90402" y="1436913"/>
            <a:ext cx="11818096" cy="4960277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3700" b="1" dirty="0" smtClean="0">
                <a:solidFill>
                  <a:schemeClr val="bg1"/>
                </a:solidFill>
              </a:rPr>
              <a:t>Mandatory</a:t>
            </a:r>
            <a:endParaRPr lang="en-US" sz="3700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700" b="1" dirty="0" smtClean="0">
                <a:solidFill>
                  <a:schemeClr val="tx2">
                    <a:lumMod val="75000"/>
                  </a:schemeClr>
                </a:solidFill>
              </a:rPr>
              <a:t>Final exam </a:t>
            </a:r>
            <a:r>
              <a:rPr lang="en-US" sz="3700" dirty="0" smtClean="0">
                <a:solidFill>
                  <a:schemeClr val="tx2">
                    <a:lumMod val="75000"/>
                  </a:schemeClr>
                </a:solidFill>
              </a:rPr>
              <a:t>– 90%</a:t>
            </a:r>
          </a:p>
          <a:p>
            <a:pPr lvl="1"/>
            <a:r>
              <a:rPr lang="en-US" sz="3700" b="1" dirty="0" smtClean="0">
                <a:solidFill>
                  <a:schemeClr val="tx2">
                    <a:lumMod val="75000"/>
                  </a:schemeClr>
                </a:solidFill>
              </a:rPr>
              <a:t>Exercises/Homework </a:t>
            </a:r>
            <a:r>
              <a:rPr lang="en-US" sz="3700" dirty="0" smtClean="0">
                <a:solidFill>
                  <a:schemeClr val="tx2">
                    <a:lumMod val="75000"/>
                  </a:schemeClr>
                </a:solidFill>
              </a:rPr>
              <a:t>– 10%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3700" b="1" dirty="0" smtClean="0">
                <a:solidFill>
                  <a:schemeClr val="bg1"/>
                </a:solidFill>
              </a:rPr>
              <a:t>Bonuses</a:t>
            </a:r>
            <a:endParaRPr lang="en-US" sz="3700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700" b="1" dirty="0" smtClean="0">
                <a:solidFill>
                  <a:schemeClr val="tx2">
                    <a:lumMod val="75000"/>
                  </a:schemeClr>
                </a:solidFill>
              </a:rPr>
              <a:t>Presence in class </a:t>
            </a:r>
            <a:r>
              <a:rPr lang="en-US" sz="3700" dirty="0" smtClean="0">
                <a:solidFill>
                  <a:schemeClr val="tx2">
                    <a:lumMod val="75000"/>
                  </a:schemeClr>
                </a:solidFill>
              </a:rPr>
              <a:t>– 5% bonus</a:t>
            </a:r>
          </a:p>
          <a:p>
            <a:pPr lvl="1"/>
            <a:r>
              <a:rPr lang="en-US" sz="3700" b="1" dirty="0" smtClean="0">
                <a:solidFill>
                  <a:schemeClr val="tx2">
                    <a:lumMod val="75000"/>
                  </a:schemeClr>
                </a:solidFill>
              </a:rPr>
              <a:t>Forum activity </a:t>
            </a:r>
            <a:r>
              <a:rPr lang="en-US" sz="3700" dirty="0">
                <a:solidFill>
                  <a:schemeClr val="tx2">
                    <a:lumMod val="75000"/>
                  </a:schemeClr>
                </a:solidFill>
              </a:rPr>
              <a:t>– 5% bonus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Evaluation Criteria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AutoShape 2" descr="pavelkolev avata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" name="AutoShape 4" descr="ÐÑÐ¾ÑÐ¸Ð»Ð½Ð° ÑÐ½Ð¸Ð¼ÐºÐ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483" y="2018759"/>
            <a:ext cx="3773938" cy="437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6286076"/>
            <a:ext cx="12192000" cy="64130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smtClean="0">
                <a:solidFill>
                  <a:schemeClr val="bg2"/>
                </a:solidFill>
                <a:hlinkClick r:id="rId3"/>
              </a:rPr>
              <a:t>https://softuni.bg/courses/javascript-fundamentals</a:t>
            </a:r>
            <a:endParaRPr lang="en-US" sz="25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2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418" y="2538113"/>
            <a:ext cx="2123136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386" y="2057401"/>
            <a:ext cx="3367743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419" y="3654372"/>
            <a:ext cx="1118740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418" y="5359668"/>
            <a:ext cx="1042233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7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842" y="3810000"/>
            <a:ext cx="4643542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31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 smtClean="0"/>
              <a:t>#JS-CORE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66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2" name="Liebherr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63" r="-10163"/>
          <a:stretch/>
        </p:blipFill>
        <p:spPr>
          <a:xfrm>
            <a:off x="1067387" y="5566366"/>
            <a:ext cx="61771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43" r="-45643" b="-5187"/>
          <a:stretch/>
        </p:blipFill>
        <p:spPr>
          <a:xfrm>
            <a:off x="6030356" y="3505305"/>
            <a:ext cx="204684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1"/>
            <a:extLst/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5"/>
            <a:extLst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9"/>
            <a:extLst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603" t="-8951" r="-47603" b="-8951"/>
          <a:stretch/>
        </p:blipFill>
        <p:spPr>
          <a:xfrm>
            <a:off x="7700671" y="5566366"/>
            <a:ext cx="342394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3"/>
            <a:extLst/>
          </p:cNvPr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34" t="-10753" r="-47934" b="-10753"/>
          <a:stretch/>
        </p:blipFill>
        <p:spPr bwMode="auto">
          <a:xfrm>
            <a:off x="8498515" y="3505306"/>
            <a:ext cx="262609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5"/>
            <a:extLst/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80133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96389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JS </a:t>
            </a:r>
            <a:r>
              <a:rPr lang="en-US" dirty="0" smtClean="0"/>
              <a:t>Fundamentals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Course Objectives &amp; </a:t>
            </a:r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437313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163" y="1547170"/>
            <a:ext cx="2235673" cy="253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29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90405" y="1504975"/>
            <a:ext cx="11818096" cy="5201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Clr>
                <a:schemeClr val="bg1"/>
              </a:buClr>
              <a:buNone/>
            </a:pPr>
            <a:r>
              <a:rPr lang="en-US" sz="3600" b="1" noProof="1" smtClean="0">
                <a:solidFill>
                  <a:schemeClr val="bg1"/>
                </a:solidFill>
              </a:rPr>
              <a:t>1. JavaScript Syntax and Operators </a:t>
            </a:r>
            <a:r>
              <a:rPr lang="en-US" sz="3600" noProof="1" smtClean="0"/>
              <a:t>- Basic Syntax, Arrays, 	     Functions, Objects, JSON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600" b="1" noProof="1" smtClean="0">
                <a:solidFill>
                  <a:schemeClr val="bg1"/>
                </a:solidFill>
              </a:rPr>
              <a:t>2. Document Object Model </a:t>
            </a:r>
            <a:r>
              <a:rPr lang="en-US" sz="3600" noProof="1" smtClean="0"/>
              <a:t>- </a:t>
            </a:r>
            <a:r>
              <a:rPr lang="en-US" sz="3600" noProof="1"/>
              <a:t>Explanation of DOM, Selectors, </a:t>
            </a:r>
            <a:br>
              <a:rPr lang="en-US" sz="3600" noProof="1"/>
            </a:br>
            <a:r>
              <a:rPr lang="en-US" sz="3600" noProof="1"/>
              <a:t>DOM Manipulation, </a:t>
            </a:r>
            <a:r>
              <a:rPr lang="en-US" sz="3600" noProof="1" smtClean="0"/>
              <a:t>Events</a:t>
            </a:r>
            <a:endParaRPr lang="bg-BG" sz="3600" noProof="1" smtClean="0"/>
          </a:p>
          <a:p>
            <a:pPr marL="0" indent="0">
              <a:buNone/>
            </a:pPr>
            <a:r>
              <a:rPr lang="en-US" sz="3600" b="1" noProof="1" smtClean="0">
                <a:solidFill>
                  <a:schemeClr val="bg1"/>
                </a:solidFill>
              </a:rPr>
              <a:t>3. Functions and Logic Flow </a:t>
            </a:r>
            <a:r>
              <a:rPr lang="en-US" sz="3600" noProof="1" smtClean="0"/>
              <a:t>- </a:t>
            </a:r>
            <a:r>
              <a:rPr lang="en-US" sz="3600" dirty="0" smtClean="0"/>
              <a:t>Functions and arrow functions </a:t>
            </a:r>
            <a:br>
              <a:rPr lang="en-US" sz="3600" dirty="0" smtClean="0"/>
            </a:br>
            <a:r>
              <a:rPr lang="en-US" sz="3600" dirty="0" smtClean="0"/>
              <a:t>(lambda)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600" b="1" noProof="1" smtClean="0">
                <a:solidFill>
                  <a:schemeClr val="bg1"/>
                </a:solidFill>
              </a:rPr>
              <a:t>4. Arrays and Matrices </a:t>
            </a:r>
            <a:r>
              <a:rPr lang="en-US" sz="3600" noProof="1" smtClean="0"/>
              <a:t>- </a:t>
            </a:r>
            <a:r>
              <a:rPr lang="en-US" sz="3600" dirty="0" smtClean="0"/>
              <a:t>Arrays and multi-dimensional </a:t>
            </a:r>
            <a:r>
              <a:rPr lang="en-US" sz="3600" dirty="0" smtClean="0"/>
              <a:t>arrays</a:t>
            </a:r>
            <a:endParaRPr lang="en-US" sz="36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endParaRPr lang="en-US" sz="3600" noProof="1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Fundamentals </a:t>
            </a:r>
            <a:r>
              <a:rPr lang="en-US" dirty="0"/>
              <a:t>– Course Topics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13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285405" y="1460664"/>
            <a:ext cx="11281007" cy="479158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000" b="1" noProof="1" smtClean="0">
                <a:solidFill>
                  <a:schemeClr val="bg1"/>
                </a:solidFill>
              </a:rPr>
              <a:t>5. Strings </a:t>
            </a:r>
            <a:r>
              <a:rPr lang="en-US" sz="4000" b="1" noProof="1">
                <a:solidFill>
                  <a:schemeClr val="bg1"/>
                </a:solidFill>
              </a:rPr>
              <a:t>and RegExp</a:t>
            </a:r>
            <a:r>
              <a:rPr lang="bg-BG" sz="4000" b="1" noProof="1">
                <a:solidFill>
                  <a:schemeClr val="bg1"/>
                </a:solidFill>
              </a:rPr>
              <a:t> </a:t>
            </a:r>
            <a:r>
              <a:rPr lang="bg-BG" sz="4000" b="1" noProof="1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en-US" sz="3600" dirty="0"/>
              <a:t>Strings and regular expressions</a:t>
            </a:r>
          </a:p>
          <a:p>
            <a:pPr marL="0" indent="0">
              <a:buNone/>
            </a:pPr>
            <a:r>
              <a:rPr lang="en-US" sz="4000" b="1" noProof="1" smtClean="0">
                <a:solidFill>
                  <a:schemeClr val="bg1"/>
                </a:solidFill>
              </a:rPr>
              <a:t>6. Objects and JSON. DOM Events </a:t>
            </a:r>
            <a:r>
              <a:rPr lang="bg-BG" sz="4000" b="1" noProof="1" smtClean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en-US" sz="4000" b="1" noProof="1" smtClean="0">
                <a:solidFill>
                  <a:schemeClr val="tx2">
                    <a:lumMod val="75000"/>
                  </a:schemeClr>
                </a:solidFill>
              </a:rPr>
              <a:t>     </a:t>
            </a:r>
            <a:r>
              <a:rPr lang="bg-BG" sz="4000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4000" b="1" noProof="1" smtClean="0">
                <a:solidFill>
                  <a:schemeClr val="tx2">
                    <a:lumMod val="75000"/>
                  </a:schemeClr>
                </a:solidFill>
              </a:rPr>
              <a:t>		          </a:t>
            </a:r>
            <a:r>
              <a:rPr lang="en-US" dirty="0" smtClean="0"/>
              <a:t>Objects</a:t>
            </a:r>
            <a:r>
              <a:rPr lang="en-US" dirty="0"/>
              <a:t>, JSON, </a:t>
            </a:r>
            <a:r>
              <a:rPr lang="en-US" dirty="0" smtClean="0"/>
              <a:t>associative </a:t>
            </a:r>
            <a:r>
              <a:rPr lang="en-US" dirty="0"/>
              <a:t>arrays, </a:t>
            </a:r>
            <a:r>
              <a:rPr lang="en-US" dirty="0" smtClean="0"/>
              <a:t>				            sets </a:t>
            </a:r>
            <a:r>
              <a:rPr lang="en-US" dirty="0"/>
              <a:t>and </a:t>
            </a:r>
            <a:r>
              <a:rPr lang="en-US" dirty="0" smtClean="0"/>
              <a:t>maps, </a:t>
            </a:r>
            <a:r>
              <a:rPr lang="en-US" dirty="0"/>
              <a:t> DOM </a:t>
            </a:r>
            <a:r>
              <a:rPr lang="en-US" dirty="0" smtClean="0"/>
              <a:t>elements, handl</a:t>
            </a:r>
            <a:r>
              <a:rPr lang="bg-BG" dirty="0"/>
              <a:t>е </a:t>
            </a:r>
            <a:r>
              <a:rPr lang="en-US" dirty="0" smtClean="0"/>
              <a:t>			            events</a:t>
            </a:r>
          </a:p>
          <a:p>
            <a:pPr marL="0" indent="0">
              <a:buNone/>
            </a:pPr>
            <a:r>
              <a:rPr lang="en-US" sz="3600" b="1" noProof="1" smtClean="0">
                <a:solidFill>
                  <a:schemeClr val="bg1"/>
                </a:solidFill>
              </a:rPr>
              <a:t>7. Workshop – HTML5 Games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b="1" noProof="1" smtClean="0">
                <a:solidFill>
                  <a:schemeClr val="bg1"/>
                </a:solidFill>
              </a:rPr>
              <a:t>8. Exam Preparation</a:t>
            </a:r>
            <a:endParaRPr lang="en-US" sz="3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6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endParaRPr lang="en-US" sz="3600" noProof="1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Fundamentals </a:t>
            </a:r>
            <a:r>
              <a:rPr lang="en-US" dirty="0"/>
              <a:t>– Course Topics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683" y="2139935"/>
            <a:ext cx="3593787" cy="441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Trainers and Team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trainer pn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85" y="1259021"/>
            <a:ext cx="3049098" cy="230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90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4979</TotalTime>
  <Words>431</Words>
  <Application>Microsoft Office PowerPoint</Application>
  <PresentationFormat>Widescreen</PresentationFormat>
  <Paragraphs>125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JavaScript Fundamentals</vt:lpstr>
      <vt:lpstr>Table of Content</vt:lpstr>
      <vt:lpstr>Have a Question?</vt:lpstr>
      <vt:lpstr>SoftUni Diamond Partners</vt:lpstr>
      <vt:lpstr>SoftUni Organizational Partners</vt:lpstr>
      <vt:lpstr>PowerPoint Presentation</vt:lpstr>
      <vt:lpstr>JS Fundamentals – Course Topics</vt:lpstr>
      <vt:lpstr>JS Fundamentals – Course Topics</vt:lpstr>
      <vt:lpstr>PowerPoint Presentation</vt:lpstr>
      <vt:lpstr>Ivaylo Papazov</vt:lpstr>
      <vt:lpstr>Antonia Atanasova</vt:lpstr>
      <vt:lpstr>Behind the Scenes</vt:lpstr>
      <vt:lpstr>PowerPoint Presentation</vt:lpstr>
      <vt:lpstr>Targets of the course</vt:lpstr>
      <vt:lpstr>Exam</vt:lpstr>
      <vt:lpstr>Exam: First Problem Demo</vt:lpstr>
      <vt:lpstr>Exam: Second Problem Demo</vt:lpstr>
      <vt:lpstr>Exam: Third Problem Demo</vt:lpstr>
      <vt:lpstr>Exam: Fourth Problem Demo</vt:lpstr>
      <vt:lpstr>PowerPoint Presentation</vt:lpstr>
      <vt:lpstr>Evaluation Criteria</vt:lpstr>
      <vt:lpstr>PowerPoint Presentation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 Fundamentas - Course Intro</dc:title>
  <dc:creator>Alen Paunov</dc:creator>
  <cp:keywords>JS Fundamentals, Software University, SoftUni, programming, coding, software development, education, training, course</cp:keywords>
  <cp:lastModifiedBy>miro LLL</cp:lastModifiedBy>
  <cp:revision>300</cp:revision>
  <dcterms:created xsi:type="dcterms:W3CDTF">2018-05-23T13:08:44Z</dcterms:created>
  <dcterms:modified xsi:type="dcterms:W3CDTF">2019-01-15T15:20:57Z</dcterms:modified>
  <cp:category>programming;computer programming;software development;web development</cp:category>
</cp:coreProperties>
</file>